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Inter SemiBold"/>
      <p:regular r:id="rId36"/>
      <p:bold r:id="rId37"/>
      <p:italic r:id="rId38"/>
      <p:boldItalic r:id="rId39"/>
    </p:embeddedFont>
    <p:embeddedFont>
      <p:font typeface="Inter Light"/>
      <p:regular r:id="rId40"/>
      <p:bold r:id="rId41"/>
      <p:italic r:id="rId42"/>
      <p:boldItalic r:id="rId43"/>
    </p:embeddedFont>
    <p:embeddedFont>
      <p:font typeface="Inter"/>
      <p:regular r:id="rId44"/>
      <p:bold r:id="rId45"/>
      <p:italic r:id="rId46"/>
      <p:boldItalic r:id="rId47"/>
    </p:embeddedFont>
    <p:embeddedFont>
      <p:font typeface="Inter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Light-regular.fntdata"/><Relationship Id="rId42" Type="http://schemas.openxmlformats.org/officeDocument/2006/relationships/font" Target="fonts/InterLight-italic.fntdata"/><Relationship Id="rId41" Type="http://schemas.openxmlformats.org/officeDocument/2006/relationships/font" Target="fonts/InterLight-bold.fntdata"/><Relationship Id="rId44" Type="http://schemas.openxmlformats.org/officeDocument/2006/relationships/font" Target="fonts/Inter-regular.fntdata"/><Relationship Id="rId43" Type="http://schemas.openxmlformats.org/officeDocument/2006/relationships/font" Target="fonts/InterLight-boldItalic.fntdata"/><Relationship Id="rId46" Type="http://schemas.openxmlformats.org/officeDocument/2006/relationships/font" Target="fonts/Inter-italic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ExtraBold-bold.fntdata"/><Relationship Id="rId47" Type="http://schemas.openxmlformats.org/officeDocument/2006/relationships/font" Target="fonts/Inter-boldItalic.fntdata"/><Relationship Id="rId49" Type="http://schemas.openxmlformats.org/officeDocument/2006/relationships/font" Target="fonts/Inter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nterSemiBold-bold.fntdata"/><Relationship Id="rId36" Type="http://schemas.openxmlformats.org/officeDocument/2006/relationships/font" Target="fonts/InterSemiBold-regular.fntdata"/><Relationship Id="rId39" Type="http://schemas.openxmlformats.org/officeDocument/2006/relationships/font" Target="fonts/InterSemiBold-boldItalic.fntdata"/><Relationship Id="rId38" Type="http://schemas.openxmlformats.org/officeDocument/2006/relationships/font" Target="fonts/Inter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93b973f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d93b973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93b973fe2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93b973fe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93b973fe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93b973fe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93b973fe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93b973fe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93c46d7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93c46d7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93c46d79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93c46d79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93c46d79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d93c46d79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93c46d79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93c46d79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93c46d79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93c46d79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93c46d79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93c46d79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93c46d79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93c46d79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93b973fe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93b973fe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93c46d79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93c46d79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93c46d79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93c46d79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93c46d79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93c46d79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93c46d79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93c46d79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93c46d79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93c46d79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93c46d79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93c46d79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d93c46d79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d93c46d79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d93c46d79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d93c46d79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93c46d79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93c46d79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d93c46d79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d93c46d79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93b973fe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93b973fe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93c46d795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93c46d79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93b973fe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93b973fe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93b973fe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93b973fe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93b973fe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93b973fe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93b973fe2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93b973fe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93b973fe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93b973fe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93b973fe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93b973fe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Pset#1</a:t>
            </a:r>
            <a:endParaRPr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Elian Garcia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00323141</a:t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MINING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6252825" y="2366700"/>
            <a:ext cx="14793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LOGO HERE</a:t>
            </a:r>
            <a:endParaRPr>
              <a:solidFill>
                <a:schemeClr val="accen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447" y="693538"/>
            <a:ext cx="4570300" cy="37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6416100" y="285750"/>
            <a:ext cx="24411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CLEAN PIPELINE</a:t>
            </a:r>
            <a:endParaRPr sz="3800"/>
          </a:p>
        </p:txBody>
      </p:sp>
      <p:sp>
        <p:nvSpPr>
          <p:cNvPr id="442" name="Google Shape;442;p5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0"/>
          <p:cNvSpPr txBox="1"/>
          <p:nvPr>
            <p:ph idx="5" type="subTitle"/>
          </p:nvPr>
        </p:nvSpPr>
        <p:spPr>
          <a:xfrm>
            <a:off x="2649399" y="327050"/>
            <a:ext cx="159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LOADER</a:t>
            </a:r>
            <a:endParaRPr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25" y="720650"/>
            <a:ext cx="5358475" cy="42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850" y="1673575"/>
            <a:ext cx="2908200" cy="28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708850" y="698600"/>
            <a:ext cx="24411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CLEAN PIPELINE</a:t>
            </a:r>
            <a:endParaRPr sz="3800"/>
          </a:p>
        </p:txBody>
      </p:sp>
      <p:sp>
        <p:nvSpPr>
          <p:cNvPr id="451" name="Google Shape;451;p51"/>
          <p:cNvSpPr txBox="1"/>
          <p:nvPr>
            <p:ph idx="5" type="subTitle"/>
          </p:nvPr>
        </p:nvSpPr>
        <p:spPr>
          <a:xfrm>
            <a:off x="5338851" y="347675"/>
            <a:ext cx="267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TRANSFORMER</a:t>
            </a:r>
            <a:endParaRPr/>
          </a:p>
        </p:txBody>
      </p:sp>
      <p:pic>
        <p:nvPicPr>
          <p:cNvPr id="452" name="Google Shape;4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830800"/>
            <a:ext cx="2908200" cy="283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3850"/>
            <a:ext cx="3891947" cy="401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type="title"/>
          </p:nvPr>
        </p:nvSpPr>
        <p:spPr>
          <a:xfrm>
            <a:off x="6416100" y="285750"/>
            <a:ext cx="24411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CLEAN PIPELINE</a:t>
            </a:r>
            <a:endParaRPr sz="3800"/>
          </a:p>
        </p:txBody>
      </p:sp>
      <p:sp>
        <p:nvSpPr>
          <p:cNvPr id="459" name="Google Shape;459;p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2"/>
          <p:cNvSpPr txBox="1"/>
          <p:nvPr>
            <p:ph idx="5" type="subTitle"/>
          </p:nvPr>
        </p:nvSpPr>
        <p:spPr>
          <a:xfrm>
            <a:off x="2649401" y="327050"/>
            <a:ext cx="264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EXPORTER</a:t>
            </a:r>
            <a:endParaRPr/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50" y="1673575"/>
            <a:ext cx="2908200" cy="283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650" y="720650"/>
            <a:ext cx="4147783" cy="41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idx="4294967295" type="title"/>
          </p:nvPr>
        </p:nvSpPr>
        <p:spPr>
          <a:xfrm>
            <a:off x="3320300" y="314850"/>
            <a:ext cx="2601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INSIGHTS </a:t>
            </a:r>
            <a:endParaRPr sz="3800"/>
          </a:p>
        </p:txBody>
      </p:sp>
      <p:sp>
        <p:nvSpPr>
          <p:cNvPr id="468" name="Google Shape;468;p53"/>
          <p:cNvSpPr txBox="1"/>
          <p:nvPr/>
        </p:nvSpPr>
        <p:spPr>
          <a:xfrm>
            <a:off x="329950" y="1096650"/>
            <a:ext cx="4301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8F8F2"/>
              </a:buClr>
              <a:buSzPts val="1050"/>
              <a:buFont typeface="Consolas"/>
              <a:buAutoNum type="arabicPeriod"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Comportamiento de compra según día de la semana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00" y="1442850"/>
            <a:ext cx="4498011" cy="3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4316"/>
            <a:ext cx="4430149" cy="33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150" y="0"/>
            <a:ext cx="4713850" cy="355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/>
        </p:nvSpPr>
        <p:spPr>
          <a:xfrm>
            <a:off x="407600" y="320275"/>
            <a:ext cx="4378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2. Comportamiento de compra según hora del día</a:t>
            </a:r>
            <a:endParaRPr sz="11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1" name="Google Shape;4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75" y="682075"/>
            <a:ext cx="6354631" cy="41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3" y="385350"/>
            <a:ext cx="7240974" cy="48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0" y="0"/>
            <a:ext cx="548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3. Comportamiento según hora del día y día de la semana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50" y="152400"/>
            <a:ext cx="72664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25" y="304800"/>
            <a:ext cx="72456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50" y="152400"/>
            <a:ext cx="72122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452575" y="596800"/>
            <a:ext cx="68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los Datos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Movilización</a:t>
            </a:r>
            <a:r>
              <a:rPr lang="en"/>
              <a:t> de los datos de CSV hacia una base de datos Local (POSTGRES) para tener una estructura </a:t>
            </a:r>
            <a:r>
              <a:rPr lang="en"/>
              <a:t>más</a:t>
            </a:r>
            <a:r>
              <a:rPr lang="en"/>
              <a:t> organizada e </a:t>
            </a:r>
            <a:r>
              <a:rPr lang="en"/>
              <a:t>identificar</a:t>
            </a:r>
            <a:r>
              <a:rPr lang="en"/>
              <a:t> los tipos de datos que </a:t>
            </a:r>
            <a:r>
              <a:rPr lang="en"/>
              <a:t>abordamos</a:t>
            </a:r>
            <a:r>
              <a:rPr lang="en"/>
              <a:t> a lo largo del </a:t>
            </a:r>
            <a:r>
              <a:rPr lang="en"/>
              <a:t>análisis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Movilización</a:t>
            </a:r>
            <a:r>
              <a:rPr lang="en"/>
              <a:t> de los datos hacia el SNOWFLAKE utilizando un Pipeline (RAW) el cual solamente </a:t>
            </a:r>
            <a:r>
              <a:rPr lang="en"/>
              <a:t>está</a:t>
            </a:r>
            <a:r>
              <a:rPr lang="en"/>
              <a:t> </a:t>
            </a:r>
            <a:r>
              <a:rPr lang="en"/>
              <a:t>designado</a:t>
            </a:r>
            <a:r>
              <a:rPr lang="en"/>
              <a:t> en mover los datos en crudo hacia el warehouse. </a:t>
            </a:r>
            <a:endParaRPr/>
          </a:p>
        </p:txBody>
      </p:sp>
      <p:sp>
        <p:nvSpPr>
          <p:cNvPr id="351" name="Google Shape;351;p42"/>
          <p:cNvSpPr txBox="1"/>
          <p:nvPr>
            <p:ph idx="3" type="body"/>
          </p:nvPr>
        </p:nvSpPr>
        <p:spPr>
          <a:xfrm>
            <a:off x="4601438" y="2708600"/>
            <a:ext cx="1641300" cy="20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Coneccion al SNOWFLAKE en donde se </a:t>
            </a:r>
            <a:r>
              <a:rPr lang="en"/>
              <a:t>realizó</a:t>
            </a:r>
            <a:r>
              <a:rPr lang="en"/>
              <a:t> el </a:t>
            </a:r>
            <a:r>
              <a:rPr lang="en"/>
              <a:t>análisis</a:t>
            </a:r>
            <a:r>
              <a:rPr lang="en"/>
              <a:t> de los datos para analizar sus componentes principales y realizar la limpieza de ellos, juntamente con la generacion del STARSCHEMA. Los datos se </a:t>
            </a:r>
            <a:r>
              <a:rPr lang="en"/>
              <a:t>transfiere</a:t>
            </a:r>
            <a:r>
              <a:rPr lang="en"/>
              <a:t> a SNOWFLAKE mediante un pipeline CLEAN.</a:t>
            </a:r>
            <a:endParaRPr/>
          </a:p>
        </p:txBody>
      </p:sp>
      <p:sp>
        <p:nvSpPr>
          <p:cNvPr id="352" name="Google Shape;352;p42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Realización</a:t>
            </a:r>
            <a:r>
              <a:rPr lang="en"/>
              <a:t> de las consultas ya con los datos limpios con el fin de ver patrones, </a:t>
            </a:r>
            <a:r>
              <a:rPr lang="en"/>
              <a:t>características</a:t>
            </a:r>
            <a:r>
              <a:rPr lang="en"/>
              <a:t> y valores importantes ua se ade ordenes, usuarios, productos, etc…</a:t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556250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Base de datos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556250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2550692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RAW Pipeline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25725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4545133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Analis EDA - CLEAN Pipeline</a:t>
            </a:r>
            <a:endParaRPr sz="13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45721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6539575" y="18024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Anàlisis Final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6548663" y="229163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1" name="Google Shape;361;p42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42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64" name="Google Shape;364;p42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25" y="249450"/>
            <a:ext cx="72456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00" y="259150"/>
            <a:ext cx="7270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75" y="200900"/>
            <a:ext cx="72455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/>
        </p:nvSpPr>
        <p:spPr>
          <a:xfrm>
            <a:off x="465825" y="291150"/>
            <a:ext cx="5281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4. Distribución de las órdenes hechas por los clientes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3" name="Google Shape;5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375" y="747000"/>
            <a:ext cx="7185299" cy="39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/>
        </p:nvSpPr>
        <p:spPr>
          <a:xfrm>
            <a:off x="242625" y="203825"/>
            <a:ext cx="3921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5. Top 20 productos más frecuentes</a:t>
            </a:r>
            <a:endParaRPr sz="12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9" name="Google Shape;5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043" y="931625"/>
            <a:ext cx="3144632" cy="378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25" y="626550"/>
            <a:ext cx="5384485" cy="42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/>
        </p:nvSpPr>
        <p:spPr>
          <a:xfrm>
            <a:off x="329950" y="291125"/>
            <a:ext cx="49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6. ¿Cuántos artículos se compran generalmente en un pedido?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1391425"/>
            <a:ext cx="820102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51" y="459775"/>
            <a:ext cx="5768726" cy="46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6"/>
          <p:cNvSpPr txBox="1"/>
          <p:nvPr/>
        </p:nvSpPr>
        <p:spPr>
          <a:xfrm>
            <a:off x="0" y="0"/>
            <a:ext cx="576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7. Top 20 artículos que se vuelven a pedir con más frecuencia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100" y="860850"/>
            <a:ext cx="2842900" cy="323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400" y="433188"/>
            <a:ext cx="5377175" cy="42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/>
        </p:nvSpPr>
        <p:spPr>
          <a:xfrm>
            <a:off x="203800" y="87350"/>
            <a:ext cx="574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8. Proporción de pedidos que se vuelven a pedir para cada producto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75" y="341538"/>
            <a:ext cx="4527225" cy="44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8"/>
          <p:cNvSpPr txBox="1"/>
          <p:nvPr/>
        </p:nvSpPr>
        <p:spPr>
          <a:xfrm>
            <a:off x="0" y="0"/>
            <a:ext cx="67854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9. Proporción de productos pedidos que se vuelven a pedir para cada cliente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/>
        </p:nvSpPr>
        <p:spPr>
          <a:xfrm>
            <a:off x="0" y="0"/>
            <a:ext cx="7600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10. Top 20 artículos que la gente pone primero en el carrito</a:t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275" y="488900"/>
            <a:ext cx="5343260" cy="4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420875" y="462650"/>
            <a:ext cx="3462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Preparatorio</a:t>
            </a:r>
            <a:endParaRPr/>
          </a:p>
        </p:txBody>
      </p:sp>
      <p:sp>
        <p:nvSpPr>
          <p:cNvPr id="370" name="Google Shape;370;p43"/>
          <p:cNvSpPr txBox="1"/>
          <p:nvPr>
            <p:ph idx="1" type="subTitle"/>
          </p:nvPr>
        </p:nvSpPr>
        <p:spPr>
          <a:xfrm>
            <a:off x="6841750" y="2690363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CONDA ENV</a:t>
            </a:r>
            <a:endParaRPr/>
          </a:p>
        </p:txBody>
      </p:sp>
      <p:sp>
        <p:nvSpPr>
          <p:cNvPr id="371" name="Google Shape;371;p43"/>
          <p:cNvSpPr txBox="1"/>
          <p:nvPr>
            <p:ph idx="4" type="body"/>
          </p:nvPr>
        </p:nvSpPr>
        <p:spPr>
          <a:xfrm>
            <a:off x="6828700" y="3122838"/>
            <a:ext cx="19329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Generación</a:t>
            </a:r>
            <a:r>
              <a:rPr lang="en"/>
              <a:t> de conda </a:t>
            </a:r>
            <a:r>
              <a:rPr lang="en"/>
              <a:t>environment ya que provee un modelo más robusto para que corra nuestra versión de python juntamente con las dependencias</a:t>
            </a:r>
            <a:endParaRPr/>
          </a:p>
        </p:txBody>
      </p:sp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75" y="596800"/>
            <a:ext cx="1988375" cy="1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275" y="801900"/>
            <a:ext cx="1711026" cy="17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>
            <p:ph idx="1" type="subTitle"/>
          </p:nvPr>
        </p:nvSpPr>
        <p:spPr>
          <a:xfrm>
            <a:off x="4571988" y="25851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MAGE-AI</a:t>
            </a:r>
            <a:endParaRPr/>
          </a:p>
        </p:txBody>
      </p:sp>
      <p:sp>
        <p:nvSpPr>
          <p:cNvPr id="376" name="Google Shape;376;p43"/>
          <p:cNvSpPr txBox="1"/>
          <p:nvPr>
            <p:ph idx="4" type="body"/>
          </p:nvPr>
        </p:nvSpPr>
        <p:spPr>
          <a:xfrm>
            <a:off x="4510277" y="3086700"/>
            <a:ext cx="19068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Herramienta de canalización de datos de código abierto que permite a los usuarios crear, ejecutar y gestionar fácilmente flujos de trabajo de datos complejos en pipelines</a:t>
            </a:r>
            <a:endParaRPr/>
          </a:p>
        </p:txBody>
      </p:sp>
      <p:sp>
        <p:nvSpPr>
          <p:cNvPr id="377" name="Google Shape;377;p43"/>
          <p:cNvSpPr txBox="1"/>
          <p:nvPr>
            <p:ph idx="1" type="subTitle"/>
          </p:nvPr>
        </p:nvSpPr>
        <p:spPr>
          <a:xfrm>
            <a:off x="745450" y="1319600"/>
            <a:ext cx="2316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REQUIREMENTS.TXT</a:t>
            </a:r>
            <a:endParaRPr/>
          </a:p>
        </p:txBody>
      </p:sp>
      <p:sp>
        <p:nvSpPr>
          <p:cNvPr id="378" name="Google Shape;378;p43"/>
          <p:cNvSpPr txBox="1"/>
          <p:nvPr>
            <p:ph idx="4" type="body"/>
          </p:nvPr>
        </p:nvSpPr>
        <p:spPr>
          <a:xfrm>
            <a:off x="681374" y="1824375"/>
            <a:ext cx="34626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Se encarga de todas las dependencias de nuestro </a:t>
            </a:r>
            <a:r>
              <a:rPr lang="en"/>
              <a:t>entorno</a:t>
            </a:r>
            <a:r>
              <a:rPr lang="en"/>
              <a:t> en Conda.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/>
          <p:nvPr>
            <p:ph type="title"/>
          </p:nvPr>
        </p:nvSpPr>
        <p:spPr>
          <a:xfrm>
            <a:off x="2815450" y="283613"/>
            <a:ext cx="3913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67" name="Google Shape;567;p7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70"/>
          <p:cNvSpPr txBox="1"/>
          <p:nvPr/>
        </p:nvSpPr>
        <p:spPr>
          <a:xfrm>
            <a:off x="504700" y="1267200"/>
            <a:ext cx="80181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El análisis de datos llevado a cabo a lo largo de este proyecto permitió estructurar y optimizar la información proveniente de archivos CSV, transformándola en una base de datos bien organizada en </a:t>
            </a:r>
            <a:r>
              <a:rPr b="1" lang="en" sz="1100">
                <a:solidFill>
                  <a:schemeClr val="lt1"/>
                </a:solidFill>
              </a:rPr>
              <a:t>Postgres</a:t>
            </a:r>
            <a:r>
              <a:rPr lang="en" sz="1100">
                <a:solidFill>
                  <a:schemeClr val="lt1"/>
                </a:solidFill>
              </a:rPr>
              <a:t> y posteriormente en </a:t>
            </a:r>
            <a:r>
              <a:rPr b="1" lang="en" sz="1100">
                <a:solidFill>
                  <a:schemeClr val="lt1"/>
                </a:solidFill>
              </a:rPr>
              <a:t>Snowflake</a:t>
            </a:r>
            <a:r>
              <a:rPr lang="en" sz="1100">
                <a:solidFill>
                  <a:schemeClr val="lt1"/>
                </a:solidFill>
              </a:rPr>
              <a:t>. A través de un proceso de limpieza y modelado de datos utilizando </a:t>
            </a:r>
            <a:r>
              <a:rPr b="1" lang="en" sz="1100">
                <a:solidFill>
                  <a:schemeClr val="lt1"/>
                </a:solidFill>
              </a:rPr>
              <a:t>pipelines</a:t>
            </a:r>
            <a:r>
              <a:rPr lang="en" sz="1100">
                <a:solidFill>
                  <a:schemeClr val="lt1"/>
                </a:solidFill>
              </a:rPr>
              <a:t> (RAW y CLEAN), se logró eliminar valores nulos, duplicados y estructurar la información en un </a:t>
            </a:r>
            <a:r>
              <a:rPr b="1" lang="en" sz="1100">
                <a:solidFill>
                  <a:schemeClr val="lt1"/>
                </a:solidFill>
              </a:rPr>
              <a:t>Star Schema</a:t>
            </a:r>
            <a:r>
              <a:rPr lang="en" sz="1100">
                <a:solidFill>
                  <a:schemeClr val="lt1"/>
                </a:solidFill>
              </a:rPr>
              <a:t>, lo que facilitó el análisis posterior.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Los insights obtenidos permiten comprender el comportamiento de compra de los usuarios desde diversas perspectivas, como el día y la hora de la semana, la recurrencia de productos en los pedidos y las tendencias de compra. Estos resultados pueden ser de gran utilidad para optimizar estrategias comerciales, mejorar recomendaciones de productos y entender patrones de consumo en la plataforma analizada.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En general, la implementación de herramientas como </a:t>
            </a:r>
            <a:r>
              <a:rPr b="1" lang="en" sz="1100">
                <a:solidFill>
                  <a:schemeClr val="lt1"/>
                </a:solidFill>
              </a:rPr>
              <a:t>Mage-AI</a:t>
            </a:r>
            <a:r>
              <a:rPr lang="en" sz="1100">
                <a:solidFill>
                  <a:schemeClr val="lt1"/>
                </a:solidFill>
              </a:rPr>
              <a:t> y el uso de entornos </a:t>
            </a:r>
            <a:r>
              <a:rPr b="1" lang="en" sz="1100">
                <a:solidFill>
                  <a:schemeClr val="lt1"/>
                </a:solidFill>
              </a:rPr>
              <a:t>Conda</a:t>
            </a:r>
            <a:r>
              <a:rPr lang="en" sz="1100">
                <a:solidFill>
                  <a:schemeClr val="lt1"/>
                </a:solidFill>
              </a:rPr>
              <a:t> aseguraron un proceso eficiente y reproducible, permitiendo una mejor gestión del flujo de datos. Este enfoque garantiza que futuras expansiones o modificaciones del análisis sean más ágiles y escalables.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4572000" y="596800"/>
            <a:ext cx="3759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 Local</a:t>
            </a:r>
            <a:endParaRPr/>
          </a:p>
        </p:txBody>
      </p:sp>
      <p:sp>
        <p:nvSpPr>
          <p:cNvPr id="384" name="Google Shape;384;p44"/>
          <p:cNvSpPr txBox="1"/>
          <p:nvPr>
            <p:ph idx="5" type="subTitle"/>
          </p:nvPr>
        </p:nvSpPr>
        <p:spPr>
          <a:xfrm>
            <a:off x="1520271" y="2771725"/>
            <a:ext cx="130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POSTGRES</a:t>
            </a:r>
            <a:endParaRPr/>
          </a:p>
        </p:txBody>
      </p:sp>
      <p:sp>
        <p:nvSpPr>
          <p:cNvPr id="385" name="Google Shape;385;p44"/>
          <p:cNvSpPr txBox="1"/>
          <p:nvPr>
            <p:ph idx="6" type="body"/>
          </p:nvPr>
        </p:nvSpPr>
        <p:spPr>
          <a:xfrm>
            <a:off x="1520263" y="341060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Utilización</a:t>
            </a:r>
            <a:r>
              <a:rPr lang="en"/>
              <a:t> de una base de datos robusta para el almacenamiento local de los datos</a:t>
            </a:r>
            <a:endParaRPr/>
          </a:p>
        </p:txBody>
      </p:sp>
      <p:sp>
        <p:nvSpPr>
          <p:cNvPr id="386" name="Google Shape;386;p44"/>
          <p:cNvSpPr txBox="1"/>
          <p:nvPr>
            <p:ph idx="7" type="body"/>
          </p:nvPr>
        </p:nvSpPr>
        <p:spPr>
          <a:xfrm>
            <a:off x="4654550" y="205085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datos fueron generados en un CSV por lo cual se tuvo que movilizar los datos a una BDD Local la cual en este caso se </a:t>
            </a:r>
            <a:r>
              <a:rPr lang="en"/>
              <a:t>utilizó</a:t>
            </a:r>
            <a:r>
              <a:rPr lang="en"/>
              <a:t> POSTGRES. Se </a:t>
            </a:r>
            <a:r>
              <a:rPr lang="en"/>
              <a:t>generó</a:t>
            </a:r>
            <a:r>
              <a:rPr lang="en"/>
              <a:t> un usuario </a:t>
            </a:r>
            <a:r>
              <a:rPr lang="en"/>
              <a:t>específico</a:t>
            </a:r>
            <a:r>
              <a:rPr lang="en"/>
              <a:t> para el manejo del usuario de la BDD y tambien se genero las </a:t>
            </a:r>
            <a:r>
              <a:rPr lang="en"/>
              <a:t>variables</a:t>
            </a:r>
            <a:r>
              <a:rPr lang="en"/>
              <a:t> de entorno necesarias como POSTGRESS_USER y </a:t>
            </a:r>
            <a:r>
              <a:rPr lang="en"/>
              <a:t>POSTGRESS_PASSWORD</a:t>
            </a:r>
            <a:r>
              <a:rPr lang="en"/>
              <a:t> como medida de seguridad. </a:t>
            </a:r>
            <a:r>
              <a:rPr lang="en"/>
              <a:t>Movilización</a:t>
            </a:r>
            <a:r>
              <a:rPr lang="en"/>
              <a:t> del CSV mediante script en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109" y="253200"/>
            <a:ext cx="2262060" cy="23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4572000" y="215688"/>
            <a:ext cx="3913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SNOWFLAKE</a:t>
            </a:r>
            <a:endParaRPr/>
          </a:p>
        </p:txBody>
      </p:sp>
      <p:sp>
        <p:nvSpPr>
          <p:cNvPr id="394" name="Google Shape;394;p45"/>
          <p:cNvSpPr txBox="1"/>
          <p:nvPr>
            <p:ph idx="5" type="subTitle"/>
          </p:nvPr>
        </p:nvSpPr>
        <p:spPr>
          <a:xfrm>
            <a:off x="1664746" y="2917900"/>
            <a:ext cx="1305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POSTGRES</a:t>
            </a:r>
            <a:endParaRPr/>
          </a:p>
        </p:txBody>
      </p:sp>
      <p:sp>
        <p:nvSpPr>
          <p:cNvPr id="395" name="Google Shape;395;p45"/>
          <p:cNvSpPr txBox="1"/>
          <p:nvPr>
            <p:ph idx="6" type="body"/>
          </p:nvPr>
        </p:nvSpPr>
        <p:spPr>
          <a:xfrm>
            <a:off x="1520263" y="331150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Utilización de una base de datos robusta para el almacenamiento local de los datos</a:t>
            </a:r>
            <a:endParaRPr/>
          </a:p>
        </p:txBody>
      </p:sp>
      <p:sp>
        <p:nvSpPr>
          <p:cNvPr id="396" name="Google Shape;396;p45"/>
          <p:cNvSpPr txBox="1"/>
          <p:nvPr>
            <p:ph idx="7" type="body"/>
          </p:nvPr>
        </p:nvSpPr>
        <p:spPr>
          <a:xfrm>
            <a:off x="5082450" y="945213"/>
            <a:ext cx="3031500" cy="13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</a:t>
            </a:r>
            <a:r>
              <a:rPr lang="en"/>
              <a:t>generó</a:t>
            </a:r>
            <a:r>
              <a:rPr lang="en"/>
              <a:t> una </a:t>
            </a:r>
            <a:r>
              <a:rPr lang="en"/>
              <a:t>migración</a:t>
            </a:r>
            <a:r>
              <a:rPr lang="en"/>
              <a:t> a SNOWFLAKE desde la BDD estableciendo los siguientes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Esquema:RAW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DataBase: Proyecto1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24" y="638100"/>
            <a:ext cx="2036550" cy="20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900" y="2400638"/>
            <a:ext cx="2354600" cy="25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46"/>
          <p:cNvSpPr txBox="1"/>
          <p:nvPr>
            <p:ph type="title"/>
          </p:nvPr>
        </p:nvSpPr>
        <p:spPr>
          <a:xfrm>
            <a:off x="4212850" y="203200"/>
            <a:ext cx="46752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Migracion a Snowflake (RAW)</a:t>
            </a:r>
            <a:endParaRPr/>
          </a:p>
        </p:txBody>
      </p:sp>
      <p:sp>
        <p:nvSpPr>
          <p:cNvPr id="406" name="Google Shape;406;p4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6"/>
          <p:cNvSpPr txBox="1"/>
          <p:nvPr>
            <p:ph idx="4294967295" type="subTitle"/>
          </p:nvPr>
        </p:nvSpPr>
        <p:spPr>
          <a:xfrm>
            <a:off x="1730863" y="296075"/>
            <a:ext cx="1784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LOADER</a:t>
            </a:r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" y="877827"/>
            <a:ext cx="5794276" cy="40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526" y="2112775"/>
            <a:ext cx="2533639" cy="278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47"/>
          <p:cNvSpPr txBox="1"/>
          <p:nvPr>
            <p:ph type="title"/>
          </p:nvPr>
        </p:nvSpPr>
        <p:spPr>
          <a:xfrm>
            <a:off x="0" y="388950"/>
            <a:ext cx="35895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Migracion a Snowflake (RAW)</a:t>
            </a:r>
            <a:endParaRPr/>
          </a:p>
        </p:txBody>
      </p:sp>
      <p:sp>
        <p:nvSpPr>
          <p:cNvPr id="416" name="Google Shape;416;p47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7"/>
          <p:cNvSpPr txBox="1"/>
          <p:nvPr>
            <p:ph idx="4294967295" type="subTitle"/>
          </p:nvPr>
        </p:nvSpPr>
        <p:spPr>
          <a:xfrm>
            <a:off x="5220175" y="388950"/>
            <a:ext cx="210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EXPORTER</a:t>
            </a:r>
            <a:endParaRPr/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425" y="930675"/>
            <a:ext cx="4719534" cy="39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75" y="2231400"/>
            <a:ext cx="2519910" cy="2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8"/>
          <p:cNvSpPr txBox="1"/>
          <p:nvPr>
            <p:ph type="title"/>
          </p:nvPr>
        </p:nvSpPr>
        <p:spPr>
          <a:xfrm>
            <a:off x="6363150" y="110325"/>
            <a:ext cx="26580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Limpieza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420875" y="708900"/>
            <a:ext cx="5655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Los datos fueron transferidos crudamente a nuestro warehouse de SNOWFLAKE con el fin de poder realizar un </a:t>
            </a:r>
            <a:r>
              <a:rPr lang="en"/>
              <a:t>análisis</a:t>
            </a:r>
            <a:r>
              <a:rPr lang="en"/>
              <a:t> de EDA. 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Resultados de EDA: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Eliminacion de duplicados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Eliminación</a:t>
            </a:r>
            <a:r>
              <a:rPr lang="en"/>
              <a:t> de valores nulos o reemplazo de ellos</a:t>
            </a:r>
            <a:endParaRPr/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Eliminación</a:t>
            </a:r>
            <a:r>
              <a:rPr lang="en"/>
              <a:t> de filas NaN para “add_to_cart_order” ya que la </a:t>
            </a:r>
            <a:r>
              <a:rPr lang="en"/>
              <a:t>eliminación</a:t>
            </a:r>
            <a:r>
              <a:rPr lang="en"/>
              <a:t> de estas filas no </a:t>
            </a:r>
            <a:r>
              <a:rPr lang="en"/>
              <a:t>afectaría</a:t>
            </a:r>
            <a:r>
              <a:rPr lang="en"/>
              <a:t> mucho al dataset tomando que </a:t>
            </a:r>
            <a:r>
              <a:rPr lang="en"/>
              <a:t>teníamos</a:t>
            </a:r>
            <a:r>
              <a:rPr lang="en"/>
              <a:t> alrededor de 4.5 millones de valores. </a:t>
            </a:r>
            <a:endParaRPr/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Valores nulos en dfInstacart fueron reemplazados por 0 ya que en este caso era la primera vez que el usuario </a:t>
            </a:r>
            <a:r>
              <a:rPr lang="en"/>
              <a:t>había</a:t>
            </a:r>
            <a:r>
              <a:rPr lang="en"/>
              <a:t> ordenado algo. </a:t>
            </a:r>
            <a:endParaRPr/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Eliminación</a:t>
            </a:r>
            <a:r>
              <a:rPr lang="en"/>
              <a:t> de columna de “precio” en tabla “productos” debido a valores NaN</a:t>
            </a:r>
            <a:endParaRPr/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Obtencion de </a:t>
            </a:r>
            <a:r>
              <a:rPr lang="en"/>
              <a:t>características</a:t>
            </a:r>
            <a:r>
              <a:rPr lang="en"/>
              <a:t> como la media, std, count, min, max. </a:t>
            </a:r>
            <a:endParaRPr/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Generacion de STAR SCHEMA </a:t>
            </a:r>
            <a:endParaRPr/>
          </a:p>
        </p:txBody>
      </p:sp>
      <p:sp>
        <p:nvSpPr>
          <p:cNvPr id="427" name="Google Shape;427;p4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550" y="2435979"/>
            <a:ext cx="2658000" cy="229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4620350" y="380075"/>
            <a:ext cx="35040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StarSchema</a:t>
            </a:r>
            <a:endParaRPr/>
          </a:p>
        </p:txBody>
      </p:sp>
      <p:sp>
        <p:nvSpPr>
          <p:cNvPr id="434" name="Google Shape;434;p49"/>
          <p:cNvSpPr txBox="1"/>
          <p:nvPr>
            <p:ph idx="7" type="body"/>
          </p:nvPr>
        </p:nvSpPr>
        <p:spPr>
          <a:xfrm>
            <a:off x="420875" y="528200"/>
            <a:ext cx="3287400" cy="4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Realizacion de </a:t>
            </a:r>
            <a:r>
              <a:rPr lang="en"/>
              <a:t>Star SCHEMA</a:t>
            </a:r>
            <a:r>
              <a:rPr lang="en"/>
              <a:t>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</a:t>
            </a:r>
            <a:r>
              <a:rPr lang="en"/>
              <a:t>realizó</a:t>
            </a:r>
            <a:r>
              <a:rPr lang="en"/>
              <a:t> la </a:t>
            </a:r>
            <a:r>
              <a:rPr lang="en"/>
              <a:t>generación</a:t>
            </a:r>
            <a:r>
              <a:rPr lang="en"/>
              <a:t> de la tabla de FACT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Dimensiones: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ORDERdim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INSTACARTdim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tablas de AISLES y DEPARTMENTS fueron eliminadas y se genero una tabla de dimProductos sin la llave del producto pero con el nombre ya listo para posteriores consultas.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</a:t>
            </a:r>
            <a:r>
              <a:rPr lang="en"/>
              <a:t>realizó</a:t>
            </a:r>
            <a:r>
              <a:rPr lang="en"/>
              <a:t> el diseño de la siguiente manera ya que este nos permite acceder a los datos </a:t>
            </a:r>
            <a:r>
              <a:rPr lang="en"/>
              <a:t>más</a:t>
            </a:r>
            <a:r>
              <a:rPr lang="en"/>
              <a:t> importantes (dimProducts y dimInstacart). Esto hace que simplifiquemos las otras tablas y nos permite un acceso a un nodo desde el factTable</a:t>
            </a:r>
            <a:endParaRPr/>
          </a:p>
        </p:txBody>
      </p:sp>
      <p:sp>
        <p:nvSpPr>
          <p:cNvPr id="435" name="Google Shape;435;p4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175" y="1808775"/>
            <a:ext cx="5028026" cy="18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